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9.png" ContentType="image/png"/>
  <Override PartName="/ppt/media/image10.png" ContentType="image/png"/>
  <Override PartName="/ppt/media/image11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</p:sldIdLst>
  <p:sldSz cx="9144000" cy="51435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pt-BR" sz="4400" spc="-1" strike="noStrike">
                <a:latin typeface="Arial"/>
              </a:rPr>
              <a:t>Clique para editar o formato do texto do título</a:t>
            </a:r>
            <a:endParaRPr b="0" lang="pt-BR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 fontScale="8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latin typeface="Arial"/>
              </a:rPr>
              <a:t>Clique para editar o formato do texto da estrutura de tópicos</a:t>
            </a:r>
            <a:endParaRPr b="0" lang="pt-B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800" spc="-1" strike="noStrike">
                <a:latin typeface="Arial"/>
              </a:rPr>
              <a:t>2.º nível da estrutura de tópicos</a:t>
            </a:r>
            <a:endParaRPr b="0" lang="pt-B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400" spc="-1" strike="noStrike">
                <a:latin typeface="Arial"/>
              </a:rPr>
              <a:t>3.º nível da estrutura de tópicos</a:t>
            </a:r>
            <a:endParaRPr b="0" lang="pt-B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000" spc="-1" strike="noStrike">
                <a:latin typeface="Arial"/>
              </a:rPr>
              <a:t>4.º nível da estrutura de tópicos</a:t>
            </a:r>
            <a:endParaRPr b="0" lang="pt-B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5.º nível da estrutura de tópicos</a:t>
            </a:r>
            <a:endParaRPr b="0" lang="pt-B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6.º nível da estrutura de tópicos</a:t>
            </a:r>
            <a:endParaRPr b="0" lang="pt-B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7.º nível da estrutura de tópicos</a:t>
            </a:r>
            <a:endParaRPr b="0" lang="pt-B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pt-BR" sz="4400" spc="-1" strike="noStrike">
                <a:latin typeface="Arial"/>
              </a:rPr>
              <a:t>Clique para editar o formato do texto do título</a:t>
            </a:r>
            <a:endParaRPr b="0" lang="pt-BR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latin typeface="Arial"/>
              </a:rPr>
              <a:t>Clique para editar o formato do texto da estrutura de tópicos</a:t>
            </a:r>
            <a:endParaRPr b="0" lang="pt-B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800" spc="-1" strike="noStrike">
                <a:latin typeface="Arial"/>
              </a:rPr>
              <a:t>2.º nível da estrutura de tópicos</a:t>
            </a:r>
            <a:endParaRPr b="0" lang="pt-B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400" spc="-1" strike="noStrike">
                <a:latin typeface="Arial"/>
              </a:rPr>
              <a:t>3.º nível da estrutura de tópicos</a:t>
            </a:r>
            <a:endParaRPr b="0" lang="pt-B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000" spc="-1" strike="noStrike">
                <a:latin typeface="Arial"/>
              </a:rPr>
              <a:t>4.º nível da estrutura de tópicos</a:t>
            </a:r>
            <a:endParaRPr b="0" lang="pt-B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5.º nível da estrutura de tópicos</a:t>
            </a:r>
            <a:endParaRPr b="0" lang="pt-B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6.º nível da estrutura de tópicos</a:t>
            </a:r>
            <a:endParaRPr b="0" lang="pt-B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7.º nível da estrutura de tópicos</a:t>
            </a:r>
            <a:endParaRPr b="0" lang="pt-B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3" descr=""/>
          <p:cNvPicPr/>
          <p:nvPr/>
        </p:nvPicPr>
        <p:blipFill>
          <a:blip r:embed="rId1"/>
          <a:stretch/>
        </p:blipFill>
        <p:spPr>
          <a:xfrm>
            <a:off x="0" y="0"/>
            <a:ext cx="9136440" cy="5135400"/>
          </a:xfrm>
          <a:prstGeom prst="rect">
            <a:avLst/>
          </a:prstGeom>
          <a:ln w="0">
            <a:noFill/>
          </a:ln>
        </p:spPr>
      </p:pic>
      <p:sp>
        <p:nvSpPr>
          <p:cNvPr id="77" name="CustomShape 1"/>
          <p:cNvSpPr/>
          <p:nvPr/>
        </p:nvSpPr>
        <p:spPr>
          <a:xfrm>
            <a:off x="754200" y="2934360"/>
            <a:ext cx="2976840" cy="27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pt-BR" sz="1500" spc="-1" strike="noStrike">
                <a:solidFill>
                  <a:srgbClr val="ffffff"/>
                </a:solidFill>
                <a:latin typeface="Arial"/>
                <a:ea typeface="DejaVu Sans"/>
              </a:rPr>
              <a:t>Instrutora: Ariane Santos </a:t>
            </a:r>
            <a:endParaRPr b="0" lang="pt-BR" sz="1500" spc="-1" strike="noStrike">
              <a:latin typeface="Arial"/>
            </a:endParaRPr>
          </a:p>
        </p:txBody>
      </p:sp>
      <p:sp>
        <p:nvSpPr>
          <p:cNvPr id="78" name="CustomShape 2"/>
          <p:cNvSpPr/>
          <p:nvPr/>
        </p:nvSpPr>
        <p:spPr>
          <a:xfrm>
            <a:off x="754200" y="2520360"/>
            <a:ext cx="2976840" cy="36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pt-BR" sz="2000" spc="-1" strike="noStrike">
                <a:solidFill>
                  <a:srgbClr val="ffffff"/>
                </a:solidFill>
                <a:latin typeface="Arial"/>
                <a:ea typeface="DejaVu Sans"/>
              </a:rPr>
              <a:t>Módulo </a:t>
            </a:r>
            <a:r>
              <a:rPr b="1" lang="pt-BR" sz="2000" spc="-1" strike="noStrike">
                <a:solidFill>
                  <a:srgbClr val="ffffff"/>
                </a:solidFill>
                <a:latin typeface="Arial"/>
                <a:ea typeface="DejaVu Sans"/>
              </a:rPr>
              <a:t>Frequência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79" name="CustomShape 3"/>
          <p:cNvSpPr/>
          <p:nvPr/>
        </p:nvSpPr>
        <p:spPr>
          <a:xfrm>
            <a:off x="754200" y="1299240"/>
            <a:ext cx="7115400" cy="686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pt-BR" sz="3500" spc="-1" strike="noStrike">
                <a:solidFill>
                  <a:srgbClr val="ffffff"/>
                </a:solidFill>
                <a:latin typeface="Arial"/>
                <a:ea typeface="DejaVu Sans"/>
              </a:rPr>
              <a:t>Parametrização pagamento  </a:t>
            </a:r>
            <a:endParaRPr b="0" lang="pt-BR" sz="3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t-BR" sz="3500" spc="-1" strike="noStrike">
                <a:solidFill>
                  <a:srgbClr val="ffffff"/>
                </a:solidFill>
                <a:latin typeface="Arial"/>
                <a:ea typeface="DejaVu Sans"/>
              </a:rPr>
              <a:t>Intervalo Interjornada</a:t>
            </a:r>
            <a:endParaRPr b="0" lang="pt-BR" sz="3500" spc="-1" strike="noStrike">
              <a:latin typeface="Arial"/>
            </a:endParaRPr>
          </a:p>
        </p:txBody>
      </p:sp>
      <p:sp>
        <p:nvSpPr>
          <p:cNvPr id="80" name="CustomShape 4"/>
          <p:cNvSpPr/>
          <p:nvPr/>
        </p:nvSpPr>
        <p:spPr>
          <a:xfrm>
            <a:off x="754200" y="664200"/>
            <a:ext cx="2976840" cy="686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pt-BR" sz="4400" spc="-1" strike="noStrike">
                <a:solidFill>
                  <a:srgbClr val="63bfcd"/>
                </a:solidFill>
                <a:latin typeface="Arial"/>
                <a:ea typeface="DejaVu Sans"/>
              </a:rPr>
              <a:t>Webinar</a:t>
            </a:r>
            <a:endParaRPr b="0" lang="pt-BR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3" descr=""/>
          <p:cNvPicPr/>
          <p:nvPr/>
        </p:nvPicPr>
        <p:blipFill>
          <a:blip r:embed="rId1"/>
          <a:stretch/>
        </p:blipFill>
        <p:spPr>
          <a:xfrm>
            <a:off x="0" y="0"/>
            <a:ext cx="9136440" cy="5135400"/>
          </a:xfrm>
          <a:prstGeom prst="rect">
            <a:avLst/>
          </a:prstGeom>
          <a:ln w="0">
            <a:noFill/>
          </a:ln>
        </p:spPr>
      </p:pic>
      <p:sp>
        <p:nvSpPr>
          <p:cNvPr id="82" name="CustomShape 1"/>
          <p:cNvSpPr/>
          <p:nvPr/>
        </p:nvSpPr>
        <p:spPr>
          <a:xfrm>
            <a:off x="457200" y="205920"/>
            <a:ext cx="8222040" cy="84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3" name="CustomShape 2"/>
          <p:cNvSpPr/>
          <p:nvPr/>
        </p:nvSpPr>
        <p:spPr>
          <a:xfrm>
            <a:off x="575640" y="1200240"/>
            <a:ext cx="8124840" cy="265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4" name="CustomShape 3"/>
          <p:cNvSpPr/>
          <p:nvPr/>
        </p:nvSpPr>
        <p:spPr>
          <a:xfrm>
            <a:off x="360000" y="4472280"/>
            <a:ext cx="5605560" cy="23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pt-BR" sz="2000" spc="-1" strike="noStrike">
                <a:solidFill>
                  <a:srgbClr val="25408b"/>
                </a:solidFill>
                <a:latin typeface="Arial"/>
                <a:ea typeface="DejaVu Sans"/>
              </a:rPr>
              <a:t>WEBINAR </a:t>
            </a:r>
            <a:r>
              <a:rPr b="1" lang="pt-BR" sz="2000" spc="-1" strike="noStrike">
                <a:solidFill>
                  <a:srgbClr val="25408b"/>
                </a:solidFill>
                <a:latin typeface="Arial"/>
                <a:ea typeface="DejaVu Sans"/>
              </a:rPr>
              <a:t>Pagamento Intervalo Interjornada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85" name="CustomShape 4"/>
          <p:cNvSpPr/>
          <p:nvPr/>
        </p:nvSpPr>
        <p:spPr>
          <a:xfrm>
            <a:off x="288000" y="456840"/>
            <a:ext cx="8424720" cy="3142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pt-BR" sz="2400" spc="-1" strike="noStrike">
                <a:solidFill>
                  <a:srgbClr val="000000"/>
                </a:solidFill>
                <a:latin typeface="Arial"/>
                <a:ea typeface="DejaVu Sans"/>
              </a:rPr>
              <a:t>Parametrização pagamento Intervalo Interjornada </a:t>
            </a:r>
            <a:endParaRPr b="0" lang="pt-BR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t-BR" sz="2400" spc="-1" strike="noStrike">
                <a:solidFill>
                  <a:srgbClr val="000000"/>
                </a:solidFill>
                <a:latin typeface="Arial"/>
                <a:ea typeface="DejaVu Sans"/>
              </a:rPr>
              <a:t>O intervalo interjornada é aquele que ocorre entre uma jornada e outra de trabalho ou seja, entre duas jornadas o descanso mínimo é de onze horas.</a:t>
            </a:r>
            <a:endParaRPr b="0" lang="pt-BR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pt-BR" sz="2400" spc="-1" strike="noStrike">
              <a:latin typeface="Arial"/>
            </a:endParaRPr>
          </a:p>
          <a:p>
            <a:r>
              <a:rPr b="0" lang="pt-BR" sz="2400" spc="-1" strike="noStrike">
                <a:solidFill>
                  <a:srgbClr val="000000"/>
                </a:solidFill>
                <a:latin typeface="Arial"/>
                <a:ea typeface="DejaVu Sans"/>
              </a:rPr>
              <a:t>Para pagamento de intervalo interjornada quando não é realizado  o descanso em sua integralidade, é necessário realizar a parametrização do sistema para o cálculo.</a:t>
            </a:r>
            <a:endParaRPr b="0" lang="pt-BR" sz="2400" spc="-1" strike="noStrike">
              <a:latin typeface="Arial"/>
            </a:endParaRPr>
          </a:p>
          <a:p>
            <a:endParaRPr b="0" lang="pt-BR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pt-BR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br/>
            <a:endParaRPr b="0" lang="pt-BR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pt-BR" sz="2400" spc="-1" strike="noStrike">
              <a:latin typeface="Arial"/>
            </a:endParaRPr>
          </a:p>
        </p:txBody>
      </p:sp>
      <p:sp>
        <p:nvSpPr>
          <p:cNvPr id="86" name="CustomShape 2"/>
          <p:cNvSpPr/>
          <p:nvPr/>
        </p:nvSpPr>
        <p:spPr>
          <a:xfrm>
            <a:off x="931680" y="1620720"/>
            <a:ext cx="8124840" cy="2502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7" name="CaixaDeTexto 1"/>
          <p:cNvSpPr/>
          <p:nvPr/>
        </p:nvSpPr>
        <p:spPr>
          <a:xfrm>
            <a:off x="148680" y="2343240"/>
            <a:ext cx="7961040" cy="173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horzOverflow="overflow" vertOverflow="overflow" lIns="90000" rIns="90000" tIns="45000" bIns="45000">
            <a:spAutoFit/>
          </a:bodyPr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3_0" descr=""/>
          <p:cNvPicPr/>
          <p:nvPr/>
        </p:nvPicPr>
        <p:blipFill>
          <a:blip r:embed="rId1"/>
          <a:stretch/>
        </p:blipFill>
        <p:spPr>
          <a:xfrm>
            <a:off x="0" y="0"/>
            <a:ext cx="9136440" cy="5135400"/>
          </a:xfrm>
          <a:prstGeom prst="rect">
            <a:avLst/>
          </a:prstGeom>
          <a:ln w="0">
            <a:noFill/>
          </a:ln>
        </p:spPr>
      </p:pic>
      <p:sp>
        <p:nvSpPr>
          <p:cNvPr id="89" name="CustomShape 1_0"/>
          <p:cNvSpPr/>
          <p:nvPr/>
        </p:nvSpPr>
        <p:spPr>
          <a:xfrm>
            <a:off x="457200" y="205920"/>
            <a:ext cx="8222040" cy="84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0" name="CustomShape 2_0"/>
          <p:cNvSpPr/>
          <p:nvPr/>
        </p:nvSpPr>
        <p:spPr>
          <a:xfrm>
            <a:off x="575640" y="1200240"/>
            <a:ext cx="8124840" cy="265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1" name="CustomShape 3_0"/>
          <p:cNvSpPr/>
          <p:nvPr/>
        </p:nvSpPr>
        <p:spPr>
          <a:xfrm>
            <a:off x="147600" y="4472280"/>
            <a:ext cx="5605560" cy="23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pt-BR" sz="2000" spc="-1" strike="noStrike">
                <a:solidFill>
                  <a:srgbClr val="25408b"/>
                </a:solidFill>
                <a:latin typeface="Arial"/>
                <a:ea typeface="DejaVu Sans"/>
              </a:rPr>
              <a:t>WEBINAR </a:t>
            </a:r>
            <a:r>
              <a:rPr b="1" lang="pt-BR" sz="2000" spc="-1" strike="noStrike">
                <a:solidFill>
                  <a:srgbClr val="25408b"/>
                </a:solidFill>
                <a:latin typeface="Arial"/>
                <a:ea typeface="DejaVu Sans"/>
              </a:rPr>
              <a:t>Pagamento Intervalo Interjornada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92" name="CustomShape 4_0"/>
          <p:cNvSpPr/>
          <p:nvPr/>
        </p:nvSpPr>
        <p:spPr>
          <a:xfrm>
            <a:off x="288000" y="456840"/>
            <a:ext cx="8424720" cy="3142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r>
              <a:rPr b="0" lang="pt-BR" sz="2400" spc="-1" strike="noStrike">
                <a:solidFill>
                  <a:srgbClr val="000000"/>
                </a:solidFill>
                <a:latin typeface="Arial"/>
                <a:ea typeface="DejaVu Sans"/>
              </a:rPr>
              <a:t>Primeiramente vamos parametrizar a ocorrência. Na ocorrência de normal na aba configurações II no campo acumulado, selecionar a opção de "Considerar interjornada;</a:t>
            </a:r>
            <a:endParaRPr b="0" lang="pt-BR" sz="2400" spc="-1" strike="noStrike">
              <a:latin typeface="Arial"/>
            </a:endParaRPr>
          </a:p>
          <a:p>
            <a:endParaRPr b="0" lang="pt-BR" sz="2400" spc="-1" strike="noStrike">
              <a:latin typeface="Arial"/>
            </a:endParaRPr>
          </a:p>
          <a:p>
            <a:endParaRPr b="0" lang="pt-BR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pt-BR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pt-BR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br/>
            <a:endParaRPr b="0" lang="pt-BR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pt-BR" sz="2400" spc="-1" strike="noStrike">
              <a:latin typeface="Arial"/>
            </a:endParaRPr>
          </a:p>
        </p:txBody>
      </p:sp>
      <p:sp>
        <p:nvSpPr>
          <p:cNvPr id="93" name="CustomShape 2_1"/>
          <p:cNvSpPr/>
          <p:nvPr/>
        </p:nvSpPr>
        <p:spPr>
          <a:xfrm>
            <a:off x="931680" y="1620720"/>
            <a:ext cx="8124840" cy="2502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4" name="CaixaDeTexto 1_0"/>
          <p:cNvSpPr/>
          <p:nvPr/>
        </p:nvSpPr>
        <p:spPr>
          <a:xfrm>
            <a:off x="148680" y="2343240"/>
            <a:ext cx="7961040" cy="173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horzOverflow="overflow" vertOverflow="overflow" lIns="90000" rIns="90000" tIns="45000" bIns="45000">
            <a:spAutoFit/>
          </a:bodyPr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</p:txBody>
      </p:sp>
      <p:pic>
        <p:nvPicPr>
          <p:cNvPr id="95" name="" descr=""/>
          <p:cNvPicPr/>
          <p:nvPr/>
        </p:nvPicPr>
        <p:blipFill>
          <a:blip r:embed="rId2"/>
          <a:stretch/>
        </p:blipFill>
        <p:spPr>
          <a:xfrm>
            <a:off x="1800000" y="1739520"/>
            <a:ext cx="4139640" cy="2339640"/>
          </a:xfrm>
          <a:prstGeom prst="rect">
            <a:avLst/>
          </a:prstGeom>
          <a:ln w="0">
            <a:noFill/>
          </a:ln>
        </p:spPr>
      </p:pic>
      <p:sp>
        <p:nvSpPr>
          <p:cNvPr id="96" name=""/>
          <p:cNvSpPr/>
          <p:nvPr/>
        </p:nvSpPr>
        <p:spPr>
          <a:xfrm>
            <a:off x="180000" y="4079520"/>
            <a:ext cx="7143120" cy="34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pt-BR" sz="1800" spc="-1" strike="noStrike">
                <a:solidFill>
                  <a:srgbClr val="000000"/>
                </a:solidFill>
                <a:latin typeface="Arial"/>
                <a:ea typeface="DejaVu Sans"/>
              </a:rPr>
              <a:t>Menu: Cadastro &gt; Frequência &gt; Ocorrência</a:t>
            </a:r>
            <a:r>
              <a:rPr b="1" lang="pt-BR" sz="1600" spc="-1" strike="noStrike">
                <a:solidFill>
                  <a:srgbClr val="000000"/>
                </a:solidFill>
                <a:latin typeface="Arial"/>
                <a:ea typeface="DejaVu Sans"/>
              </a:rPr>
              <a:t>→Configurações II</a:t>
            </a:r>
            <a:endParaRPr b="0" lang="pt-BR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3_1" descr=""/>
          <p:cNvPicPr/>
          <p:nvPr/>
        </p:nvPicPr>
        <p:blipFill>
          <a:blip r:embed="rId1"/>
          <a:stretch/>
        </p:blipFill>
        <p:spPr>
          <a:xfrm>
            <a:off x="0" y="0"/>
            <a:ext cx="9136440" cy="5135400"/>
          </a:xfrm>
          <a:prstGeom prst="rect">
            <a:avLst/>
          </a:prstGeom>
          <a:ln w="0">
            <a:noFill/>
          </a:ln>
        </p:spPr>
      </p:pic>
      <p:sp>
        <p:nvSpPr>
          <p:cNvPr id="98" name="CustomShape 1_1"/>
          <p:cNvSpPr/>
          <p:nvPr/>
        </p:nvSpPr>
        <p:spPr>
          <a:xfrm>
            <a:off x="457200" y="205920"/>
            <a:ext cx="8222040" cy="84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9" name="CustomShape 2_2"/>
          <p:cNvSpPr/>
          <p:nvPr/>
        </p:nvSpPr>
        <p:spPr>
          <a:xfrm>
            <a:off x="575640" y="1200240"/>
            <a:ext cx="8124840" cy="265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0" name="CustomShape 3_1"/>
          <p:cNvSpPr/>
          <p:nvPr/>
        </p:nvSpPr>
        <p:spPr>
          <a:xfrm>
            <a:off x="147600" y="4472280"/>
            <a:ext cx="5605560" cy="23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pt-BR" sz="2000" spc="-1" strike="noStrike">
                <a:solidFill>
                  <a:srgbClr val="25408b"/>
                </a:solidFill>
                <a:latin typeface="Arial"/>
                <a:ea typeface="DejaVu Sans"/>
              </a:rPr>
              <a:t>WEBINAR </a:t>
            </a:r>
            <a:r>
              <a:rPr b="1" lang="pt-BR" sz="2000" spc="-1" strike="noStrike">
                <a:solidFill>
                  <a:srgbClr val="25408b"/>
                </a:solidFill>
                <a:latin typeface="Arial"/>
                <a:ea typeface="DejaVu Sans"/>
              </a:rPr>
              <a:t>Pagamento Intervalo Interjornada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01" name="CustomShape 4_1"/>
          <p:cNvSpPr/>
          <p:nvPr/>
        </p:nvSpPr>
        <p:spPr>
          <a:xfrm>
            <a:off x="288000" y="456840"/>
            <a:ext cx="8424720" cy="3142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r>
              <a:rPr b="0" lang="pt-BR" sz="2400" spc="-1" strike="noStrike">
                <a:solidFill>
                  <a:srgbClr val="000000"/>
                </a:solidFill>
                <a:latin typeface="Arial"/>
                <a:ea typeface="DejaVu Sans"/>
              </a:rPr>
              <a:t>Depois é necessário a  parametrização no cadastro de parâmetro para que o sistema efetue corretamente o cálculo das Horas de interjornada.</a:t>
            </a:r>
            <a:endParaRPr b="0" lang="pt-BR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t-BR" sz="2400" spc="-1" strike="noStrike">
                <a:solidFill>
                  <a:srgbClr val="000000"/>
                </a:solidFill>
                <a:latin typeface="Arial"/>
                <a:ea typeface="DejaVu Sans"/>
              </a:rPr>
              <a:t>Digitação I</a:t>
            </a:r>
            <a:endParaRPr b="0" lang="pt-BR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2400" spc="-1" strike="noStrike">
              <a:latin typeface="Arial"/>
            </a:endParaRPr>
          </a:p>
          <a:p>
            <a:r>
              <a:rPr b="0" lang="pt-BR" sz="2400" spc="-1" strike="noStrike">
                <a:solidFill>
                  <a:srgbClr val="000000"/>
                </a:solidFill>
                <a:latin typeface="Arial"/>
                <a:ea typeface="DejaVu Sans"/>
              </a:rPr>
              <a:t>Na aba digitação I, cadastrar no campo "Intervalo mínimo Interjornada" =  11:00</a:t>
            </a:r>
            <a:endParaRPr b="0" lang="pt-BR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pt-BR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pt-BR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pt-BR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pt-BR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br/>
            <a:endParaRPr b="0" lang="pt-BR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pt-BR" sz="2400" spc="-1" strike="noStrike">
              <a:latin typeface="Arial"/>
            </a:endParaRPr>
          </a:p>
        </p:txBody>
      </p:sp>
      <p:sp>
        <p:nvSpPr>
          <p:cNvPr id="102" name="CustomShape 2_3"/>
          <p:cNvSpPr/>
          <p:nvPr/>
        </p:nvSpPr>
        <p:spPr>
          <a:xfrm>
            <a:off x="931680" y="1620720"/>
            <a:ext cx="8124840" cy="2502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3" name="CaixaDeTexto 1_1"/>
          <p:cNvSpPr/>
          <p:nvPr/>
        </p:nvSpPr>
        <p:spPr>
          <a:xfrm>
            <a:off x="148680" y="2343240"/>
            <a:ext cx="7961040" cy="173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horzOverflow="overflow" vertOverflow="overflow" lIns="90000" rIns="90000" tIns="45000" bIns="45000">
            <a:spAutoFit/>
          </a:bodyPr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3" descr=""/>
          <p:cNvPicPr/>
          <p:nvPr/>
        </p:nvPicPr>
        <p:blipFill>
          <a:blip r:embed="rId1"/>
          <a:stretch/>
        </p:blipFill>
        <p:spPr>
          <a:xfrm>
            <a:off x="0" y="0"/>
            <a:ext cx="9136440" cy="5135400"/>
          </a:xfrm>
          <a:prstGeom prst="rect">
            <a:avLst/>
          </a:prstGeom>
          <a:ln w="0">
            <a:noFill/>
          </a:ln>
        </p:spPr>
      </p:pic>
      <p:sp>
        <p:nvSpPr>
          <p:cNvPr id="105" name="CustomShape 1"/>
          <p:cNvSpPr/>
          <p:nvPr/>
        </p:nvSpPr>
        <p:spPr>
          <a:xfrm>
            <a:off x="457200" y="205920"/>
            <a:ext cx="8222040" cy="84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6" name="CustomShape 2"/>
          <p:cNvSpPr/>
          <p:nvPr/>
        </p:nvSpPr>
        <p:spPr>
          <a:xfrm>
            <a:off x="575640" y="1200240"/>
            <a:ext cx="8124840" cy="265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7" name="CustomShape 3"/>
          <p:cNvSpPr/>
          <p:nvPr/>
        </p:nvSpPr>
        <p:spPr>
          <a:xfrm>
            <a:off x="147600" y="4472280"/>
            <a:ext cx="5605560" cy="23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pt-BR" sz="2000" spc="-1" strike="noStrike">
                <a:solidFill>
                  <a:srgbClr val="25408b"/>
                </a:solidFill>
                <a:latin typeface="Arial"/>
                <a:ea typeface="DejaVu Sans"/>
              </a:rPr>
              <a:t>WEBINAR </a:t>
            </a:r>
            <a:r>
              <a:rPr b="1" lang="pt-BR" sz="2000" spc="-1" strike="noStrike">
                <a:solidFill>
                  <a:srgbClr val="25408b"/>
                </a:solidFill>
                <a:latin typeface="Arial"/>
                <a:ea typeface="DejaVu Sans"/>
              </a:rPr>
              <a:t>Pagamento Intervalo Interjornada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08" name="CustomShape 4"/>
          <p:cNvSpPr/>
          <p:nvPr/>
        </p:nvSpPr>
        <p:spPr>
          <a:xfrm>
            <a:off x="288000" y="456840"/>
            <a:ext cx="8424720" cy="3142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</p:txBody>
      </p:sp>
      <p:sp>
        <p:nvSpPr>
          <p:cNvPr id="109" name="CustomShape 2"/>
          <p:cNvSpPr/>
          <p:nvPr/>
        </p:nvSpPr>
        <p:spPr>
          <a:xfrm>
            <a:off x="931680" y="1351080"/>
            <a:ext cx="8124840" cy="2502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0" name="CaixaDeTexto 1"/>
          <p:cNvSpPr/>
          <p:nvPr/>
        </p:nvSpPr>
        <p:spPr>
          <a:xfrm>
            <a:off x="148680" y="2343240"/>
            <a:ext cx="7961040" cy="1979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horzOverflow="overflow" vertOverflow="overflow" lIns="90000" rIns="90000" tIns="45000" bIns="45000">
            <a:spAutoFit/>
          </a:bodyPr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t-BR" sz="1600" spc="-1" strike="noStrike">
                <a:solidFill>
                  <a:srgbClr val="000000"/>
                </a:solidFill>
                <a:latin typeface="Arial"/>
                <a:ea typeface="DejaVu Sans"/>
              </a:rPr>
              <a:t>Menu: Cadastro &gt; Parâmetro &gt; Cadastro→Digitação I</a:t>
            </a:r>
            <a:endParaRPr b="0" lang="pt-BR" sz="1600" spc="-1" strike="noStrike">
              <a:latin typeface="Arial"/>
            </a:endParaRPr>
          </a:p>
        </p:txBody>
      </p:sp>
      <p:sp>
        <p:nvSpPr>
          <p:cNvPr id="111" name="CaixaDeTexto 3"/>
          <p:cNvSpPr/>
          <p:nvPr/>
        </p:nvSpPr>
        <p:spPr>
          <a:xfrm>
            <a:off x="3200400" y="2343240"/>
            <a:ext cx="2742120" cy="36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12" name="" descr=""/>
          <p:cNvPicPr/>
          <p:nvPr/>
        </p:nvPicPr>
        <p:blipFill>
          <a:blip r:embed="rId2"/>
          <a:stretch/>
        </p:blipFill>
        <p:spPr>
          <a:xfrm>
            <a:off x="1482840" y="720000"/>
            <a:ext cx="5176800" cy="2992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3" descr=""/>
          <p:cNvPicPr/>
          <p:nvPr/>
        </p:nvPicPr>
        <p:blipFill>
          <a:blip r:embed="rId1"/>
          <a:stretch/>
        </p:blipFill>
        <p:spPr>
          <a:xfrm>
            <a:off x="0" y="0"/>
            <a:ext cx="9136440" cy="5135400"/>
          </a:xfrm>
          <a:prstGeom prst="rect">
            <a:avLst/>
          </a:prstGeom>
          <a:ln w="0">
            <a:noFill/>
          </a:ln>
        </p:spPr>
      </p:pic>
      <p:sp>
        <p:nvSpPr>
          <p:cNvPr id="114" name="CustomShape 1"/>
          <p:cNvSpPr/>
          <p:nvPr/>
        </p:nvSpPr>
        <p:spPr>
          <a:xfrm>
            <a:off x="457200" y="205920"/>
            <a:ext cx="8222040" cy="84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5" name="CustomShape 2"/>
          <p:cNvSpPr/>
          <p:nvPr/>
        </p:nvSpPr>
        <p:spPr>
          <a:xfrm>
            <a:off x="575640" y="1200240"/>
            <a:ext cx="8124840" cy="265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6" name="CustomShape 3"/>
          <p:cNvSpPr/>
          <p:nvPr/>
        </p:nvSpPr>
        <p:spPr>
          <a:xfrm>
            <a:off x="147600" y="4472280"/>
            <a:ext cx="5605560" cy="23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pt-BR" sz="2000" spc="-1" strike="noStrike">
                <a:solidFill>
                  <a:srgbClr val="25408b"/>
                </a:solidFill>
                <a:latin typeface="Arial"/>
                <a:ea typeface="DejaVu Sans"/>
              </a:rPr>
              <a:t>WEBINAR </a:t>
            </a:r>
            <a:r>
              <a:rPr b="1" lang="pt-BR" sz="2000" spc="-1" strike="noStrike">
                <a:solidFill>
                  <a:srgbClr val="25408b"/>
                </a:solidFill>
                <a:latin typeface="Arial"/>
                <a:ea typeface="DejaVu Sans"/>
              </a:rPr>
              <a:t>Pagamento Intervalo Interjornada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17" name="CustomShape 4"/>
          <p:cNvSpPr/>
          <p:nvPr/>
        </p:nvSpPr>
        <p:spPr>
          <a:xfrm>
            <a:off x="288000" y="456840"/>
            <a:ext cx="8424720" cy="3142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pt-BR" sz="2200" spc="-1" strike="noStrike">
                <a:solidFill>
                  <a:srgbClr val="000000"/>
                </a:solidFill>
                <a:latin typeface="Arial"/>
                <a:ea typeface="Arial"/>
              </a:rPr>
              <a:t>Nas abas de normal, sábado, domingo, feriado, folga trabalhada informar o evento criado na folha de pagamento no campo  "Complemento inter jornada"</a:t>
            </a:r>
            <a:endParaRPr b="0" lang="pt-BR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2200" spc="-1" strike="noStrike">
              <a:latin typeface="Arial"/>
            </a:endParaRPr>
          </a:p>
        </p:txBody>
      </p:sp>
      <p:sp>
        <p:nvSpPr>
          <p:cNvPr id="118" name="CustomShape 2"/>
          <p:cNvSpPr/>
          <p:nvPr/>
        </p:nvSpPr>
        <p:spPr>
          <a:xfrm>
            <a:off x="931680" y="1351080"/>
            <a:ext cx="8124840" cy="2502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9" name="CaixaDeTexto 1"/>
          <p:cNvSpPr/>
          <p:nvPr/>
        </p:nvSpPr>
        <p:spPr>
          <a:xfrm>
            <a:off x="148680" y="2343240"/>
            <a:ext cx="7961040" cy="2009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horzOverflow="overflow" vertOverflow="overflow" lIns="90000" rIns="90000" tIns="45000" bIns="45000">
            <a:spAutoFit/>
          </a:bodyPr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</p:txBody>
      </p:sp>
      <p:sp>
        <p:nvSpPr>
          <p:cNvPr id="120" name="CaixaDeTexto 3"/>
          <p:cNvSpPr/>
          <p:nvPr/>
        </p:nvSpPr>
        <p:spPr>
          <a:xfrm>
            <a:off x="3200400" y="2343240"/>
            <a:ext cx="2742120" cy="36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21" name="" descr=""/>
          <p:cNvPicPr/>
          <p:nvPr/>
        </p:nvPicPr>
        <p:blipFill>
          <a:blip r:embed="rId2"/>
          <a:stretch/>
        </p:blipFill>
        <p:spPr>
          <a:xfrm>
            <a:off x="1980000" y="1620000"/>
            <a:ext cx="3599640" cy="2159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3" descr=""/>
          <p:cNvPicPr/>
          <p:nvPr/>
        </p:nvPicPr>
        <p:blipFill>
          <a:blip r:embed="rId1"/>
          <a:stretch/>
        </p:blipFill>
        <p:spPr>
          <a:xfrm>
            <a:off x="0" y="0"/>
            <a:ext cx="9136440" cy="5135400"/>
          </a:xfrm>
          <a:prstGeom prst="rect">
            <a:avLst/>
          </a:prstGeom>
          <a:ln w="0">
            <a:noFill/>
          </a:ln>
        </p:spPr>
      </p:pic>
      <p:sp>
        <p:nvSpPr>
          <p:cNvPr id="123" name="CustomShape 1"/>
          <p:cNvSpPr/>
          <p:nvPr/>
        </p:nvSpPr>
        <p:spPr>
          <a:xfrm>
            <a:off x="457200" y="205920"/>
            <a:ext cx="8222040" cy="84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4" name="CustomShape 2"/>
          <p:cNvSpPr/>
          <p:nvPr/>
        </p:nvSpPr>
        <p:spPr>
          <a:xfrm>
            <a:off x="575640" y="1200240"/>
            <a:ext cx="8124840" cy="265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5" name="CustomShape 3"/>
          <p:cNvSpPr/>
          <p:nvPr/>
        </p:nvSpPr>
        <p:spPr>
          <a:xfrm>
            <a:off x="147600" y="4472280"/>
            <a:ext cx="5605560" cy="23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pt-BR" sz="2000" spc="-1" strike="noStrike">
                <a:solidFill>
                  <a:srgbClr val="25408b"/>
                </a:solidFill>
                <a:latin typeface="Arial"/>
                <a:ea typeface="DejaVu Sans"/>
              </a:rPr>
              <a:t>WEBINAR </a:t>
            </a:r>
            <a:r>
              <a:rPr b="1" lang="pt-BR" sz="2000" spc="-1" strike="noStrike">
                <a:solidFill>
                  <a:srgbClr val="25408b"/>
                </a:solidFill>
                <a:latin typeface="Arial"/>
                <a:ea typeface="DejaVu Sans"/>
              </a:rPr>
              <a:t>Pagamento Intervalo Interjornada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26" name="CustomShape 4"/>
          <p:cNvSpPr/>
          <p:nvPr/>
        </p:nvSpPr>
        <p:spPr>
          <a:xfrm>
            <a:off x="288000" y="456840"/>
            <a:ext cx="8424720" cy="3142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pt-BR" sz="2200" spc="-1" strike="noStrike">
                <a:solidFill>
                  <a:srgbClr val="000000"/>
                </a:solidFill>
                <a:latin typeface="Arial"/>
                <a:ea typeface="Arial"/>
              </a:rPr>
              <a:t>Nos dias que o  funcionário trabalhar menos que 11:00 a diferença será paga no evento cadastrado, com o percentual informado no evento.</a:t>
            </a:r>
            <a:endParaRPr b="0" lang="pt-BR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t-BR" sz="2200" spc="-1" strike="noStrike">
                <a:solidFill>
                  <a:srgbClr val="000000"/>
                </a:solidFill>
                <a:latin typeface="Arial"/>
                <a:ea typeface="Arial"/>
              </a:rPr>
              <a:t>Após fazer a parametrização é necessário recalcular o movimento e acumular o período.</a:t>
            </a:r>
            <a:endParaRPr b="0" lang="pt-BR" sz="2200" spc="-1" strike="noStrike">
              <a:latin typeface="Arial"/>
            </a:endParaRPr>
          </a:p>
        </p:txBody>
      </p:sp>
      <p:sp>
        <p:nvSpPr>
          <p:cNvPr id="127" name="CustomShape 2"/>
          <p:cNvSpPr/>
          <p:nvPr/>
        </p:nvSpPr>
        <p:spPr>
          <a:xfrm>
            <a:off x="931680" y="1351080"/>
            <a:ext cx="8124840" cy="2502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8" name="CaixaDeTexto 1"/>
          <p:cNvSpPr/>
          <p:nvPr/>
        </p:nvSpPr>
        <p:spPr>
          <a:xfrm>
            <a:off x="148680" y="2343240"/>
            <a:ext cx="7961040" cy="2009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horzOverflow="overflow" vertOverflow="overflow" lIns="90000" rIns="90000" tIns="45000" bIns="45000">
            <a:spAutoFit/>
          </a:bodyPr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latin typeface="Arial"/>
            </a:endParaRPr>
          </a:p>
        </p:txBody>
      </p:sp>
      <p:sp>
        <p:nvSpPr>
          <p:cNvPr id="129" name="CaixaDeTexto 3"/>
          <p:cNvSpPr/>
          <p:nvPr/>
        </p:nvSpPr>
        <p:spPr>
          <a:xfrm>
            <a:off x="3200400" y="2343240"/>
            <a:ext cx="2742120" cy="36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9134640" cy="5136120"/>
          </a:xfrm>
          <a:prstGeom prst="rect">
            <a:avLst/>
          </a:prstGeom>
          <a:ln w="0">
            <a:noFill/>
          </a:ln>
        </p:spPr>
      </p:pic>
      <p:sp>
        <p:nvSpPr>
          <p:cNvPr id="131" name="CustomShape 1"/>
          <p:cNvSpPr/>
          <p:nvPr/>
        </p:nvSpPr>
        <p:spPr>
          <a:xfrm>
            <a:off x="213480" y="1694160"/>
            <a:ext cx="9134640" cy="42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pt-BR" sz="2800" spc="-1" strike="noStrike">
                <a:solidFill>
                  <a:srgbClr val="25408b"/>
                </a:solidFill>
                <a:latin typeface="Arial"/>
                <a:ea typeface="DejaVu Sans"/>
              </a:rPr>
              <a:t>WEBINAR </a:t>
            </a:r>
            <a:r>
              <a:rPr b="1" lang="pt-BR" sz="2800" spc="-1" strike="noStrike">
                <a:solidFill>
                  <a:srgbClr val="25408b"/>
                </a:solidFill>
                <a:latin typeface="Arial"/>
                <a:ea typeface="DejaVu Sans"/>
              </a:rPr>
              <a:t>Pagamento Intervalo</a:t>
            </a:r>
            <a:r>
              <a:rPr b="0" lang="pt-BR" sz="2800" spc="-1" strike="noStrike">
                <a:solidFill>
                  <a:srgbClr val="25408b"/>
                </a:solidFill>
                <a:latin typeface="Arial"/>
                <a:ea typeface="DejaVu Sans"/>
              </a:rPr>
              <a:t> </a:t>
            </a:r>
            <a:r>
              <a:rPr b="1" lang="pt-BR" sz="2800" spc="-1" strike="noStrike">
                <a:solidFill>
                  <a:srgbClr val="25408b"/>
                </a:solidFill>
                <a:latin typeface="Arial"/>
                <a:ea typeface="DejaVu Sans"/>
              </a:rPr>
              <a:t>Interjornada</a:t>
            </a:r>
            <a:endParaRPr b="0" lang="pt-BR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691</TotalTime>
  <Application>LibreOffice/7.1.0.3$Windows_X86_64 LibreOffice_project/f6099ecf3d29644b5008cc8f48f42f4a40986e4c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pt-BR</dc:language>
  <cp:lastModifiedBy/>
  <dcterms:modified xsi:type="dcterms:W3CDTF">2021-12-06T09:52:11Z</dcterms:modified>
  <cp:revision>17</cp:revision>
  <dc:subject/>
  <dc:title>Apresentação do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Apresentação na tela (16:9)</vt:lpwstr>
  </property>
  <property fmtid="{D5CDD505-2E9C-101B-9397-08002B2CF9AE}" pid="3" name="Slides">
    <vt:i4>8</vt:i4>
  </property>
</Properties>
</file>